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13" d="100"/>
          <a:sy n="113" d="100"/>
        </p:scale>
        <p:origin x="845" y="-2477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82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912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4936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3918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03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622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8403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590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352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195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320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A9FB6E-45C9-45DC-BCAE-C88FF282FCD8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08CA2C-2308-4814-B344-D209761579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4856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ダイアグラム&#10;&#10;自動的に生成された説明">
            <a:extLst>
              <a:ext uri="{FF2B5EF4-FFF2-40B4-BE49-F238E27FC236}">
                <a16:creationId xmlns:a16="http://schemas.microsoft.com/office/drawing/2014/main" id="{CB3768E9-DE1E-CBD1-30A8-1DBE6FB0F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7072"/>
            <a:ext cx="6858000" cy="915785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62740EB-77B3-21E0-AE48-88DCDF75A6D8}"/>
              </a:ext>
            </a:extLst>
          </p:cNvPr>
          <p:cNvSpPr txBox="1"/>
          <p:nvPr/>
        </p:nvSpPr>
        <p:spPr>
          <a:xfrm>
            <a:off x="1495425" y="2381935"/>
            <a:ext cx="16002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100" dirty="0"/>
              <a:t>How to quantify</a:t>
            </a:r>
            <a:r>
              <a:rPr lang="ja-JP" altLang="en-US" sz="1100" dirty="0"/>
              <a:t> net gains </a:t>
            </a:r>
            <a:r>
              <a:rPr lang="en-US" altLang="ja-JP" sz="1100" dirty="0"/>
              <a:t>produced by green infrastructure?</a:t>
            </a:r>
            <a:endParaRPr lang="ja-JP" altLang="en-US" sz="11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D29AC6F-601D-E4A8-BB5B-D544E966696D}"/>
              </a:ext>
            </a:extLst>
          </p:cNvPr>
          <p:cNvSpPr txBox="1"/>
          <p:nvPr/>
        </p:nvSpPr>
        <p:spPr>
          <a:xfrm>
            <a:off x="609600" y="3320624"/>
            <a:ext cx="14382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100" dirty="0"/>
              <a:t>How can our company conduct natural regeneration based on science?</a:t>
            </a:r>
            <a:endParaRPr lang="ja-JP" altLang="en-US" sz="11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5739900-D8A1-0731-F300-8D313BFFA7C8}"/>
              </a:ext>
            </a:extLst>
          </p:cNvPr>
          <p:cNvSpPr txBox="1"/>
          <p:nvPr/>
        </p:nvSpPr>
        <p:spPr>
          <a:xfrm>
            <a:off x="428625" y="5448985"/>
            <a:ext cx="20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Needs for r</a:t>
            </a:r>
            <a:r>
              <a:rPr lang="ja-JP" altLang="en-US" sz="900" dirty="0"/>
              <a:t>egeneration </a:t>
            </a:r>
            <a:endParaRPr lang="en-US" altLang="ja-JP" sz="900" dirty="0"/>
          </a:p>
          <a:p>
            <a:r>
              <a:rPr lang="en-US" altLang="ja-JP" sz="900" dirty="0"/>
              <a:t>of nature </a:t>
            </a:r>
            <a:r>
              <a:rPr lang="ja-JP" altLang="en-US" sz="900" dirty="0"/>
              <a:t>on </a:t>
            </a:r>
            <a:r>
              <a:rPr lang="en-US" altLang="ja-JP" sz="900" dirty="0"/>
              <a:t>r</a:t>
            </a:r>
            <a:r>
              <a:rPr lang="ja-JP" altLang="en-US" sz="900" dirty="0"/>
              <a:t>esidential </a:t>
            </a:r>
            <a:r>
              <a:rPr lang="en-US" altLang="ja-JP" sz="900" dirty="0"/>
              <a:t>l</a:t>
            </a:r>
            <a:r>
              <a:rPr lang="ja-JP" altLang="en-US" sz="900" dirty="0"/>
              <a:t>ots</a:t>
            </a:r>
          </a:p>
        </p:txBody>
      </p:sp>
      <p:pic>
        <p:nvPicPr>
          <p:cNvPr id="19" name="図 18" descr="ダイアグラム&#10;&#10;自動的に生成された説明">
            <a:extLst>
              <a:ext uri="{FF2B5EF4-FFF2-40B4-BE49-F238E27FC236}">
                <a16:creationId xmlns:a16="http://schemas.microsoft.com/office/drawing/2014/main" id="{FF0CA78E-CB2D-805F-9105-A1CC332DEB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5" t="70898" r="34286" b="1663"/>
          <a:stretch/>
        </p:blipFill>
        <p:spPr>
          <a:xfrm>
            <a:off x="2313894" y="5324483"/>
            <a:ext cx="2230211" cy="2512775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BEFAA77-D51C-A15F-2003-9446CAF1CF04}"/>
              </a:ext>
            </a:extLst>
          </p:cNvPr>
          <p:cNvSpPr txBox="1"/>
          <p:nvPr/>
        </p:nvSpPr>
        <p:spPr>
          <a:xfrm>
            <a:off x="2586039" y="5468035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Calculate restoration potential using species distribution data</a:t>
            </a:r>
            <a:endParaRPr lang="ja-JP" altLang="en-US" sz="900" dirty="0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11174122-4D48-7BC7-B51B-85E8D0FCAA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" r="-1"/>
          <a:stretch/>
        </p:blipFill>
        <p:spPr>
          <a:xfrm>
            <a:off x="2671764" y="6412705"/>
            <a:ext cx="1331337" cy="6549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図 26" descr="ダイアグラム&#10;&#10;自動的に生成された説明">
            <a:extLst>
              <a:ext uri="{FF2B5EF4-FFF2-40B4-BE49-F238E27FC236}">
                <a16:creationId xmlns:a16="http://schemas.microsoft.com/office/drawing/2014/main" id="{2460ACC1-978E-8040-AB16-7BAD54A47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" t="71787" r="65062" b="3104"/>
          <a:stretch/>
        </p:blipFill>
        <p:spPr>
          <a:xfrm>
            <a:off x="4472442" y="5404304"/>
            <a:ext cx="2230211" cy="2299384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81F6DB7-B4F7-07DB-C0B8-E10A5BA74550}"/>
              </a:ext>
            </a:extLst>
          </p:cNvPr>
          <p:cNvSpPr txBox="1"/>
          <p:nvPr/>
        </p:nvSpPr>
        <p:spPr>
          <a:xfrm>
            <a:off x="4744587" y="5468035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Analise land use history in the focus locations</a:t>
            </a:r>
            <a:endParaRPr lang="ja-JP" altLang="en-US" sz="900" dirty="0"/>
          </a:p>
        </p:txBody>
      </p:sp>
      <p:pic>
        <p:nvPicPr>
          <p:cNvPr id="29" name="図 28" descr="ダイアグラム&#10;&#10;自動的に生成された説明">
            <a:extLst>
              <a:ext uri="{FF2B5EF4-FFF2-40B4-BE49-F238E27FC236}">
                <a16:creationId xmlns:a16="http://schemas.microsoft.com/office/drawing/2014/main" id="{928FCBFF-E4F9-A13B-91E1-04D147A459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5" t="41936" r="34286" b="32955"/>
          <a:stretch/>
        </p:blipFill>
        <p:spPr>
          <a:xfrm>
            <a:off x="83683" y="8056011"/>
            <a:ext cx="2230211" cy="2299384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62910AA-37B8-09A9-7644-9F6F9B2E5AFD}"/>
              </a:ext>
            </a:extLst>
          </p:cNvPr>
          <p:cNvSpPr txBox="1"/>
          <p:nvPr/>
        </p:nvSpPr>
        <p:spPr>
          <a:xfrm>
            <a:off x="371475" y="8162152"/>
            <a:ext cx="188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Data on animals using planted trees as habitat</a:t>
            </a:r>
            <a:endParaRPr lang="ja-JP" altLang="en-US" sz="900" dirty="0"/>
          </a:p>
        </p:txBody>
      </p:sp>
      <p:pic>
        <p:nvPicPr>
          <p:cNvPr id="31" name="図 30" descr="ダイアグラム&#10;&#10;自動的に生成された説明">
            <a:extLst>
              <a:ext uri="{FF2B5EF4-FFF2-40B4-BE49-F238E27FC236}">
                <a16:creationId xmlns:a16="http://schemas.microsoft.com/office/drawing/2014/main" id="{9A72431D-F5EF-1CD5-7809-3801D0B95C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1" t="70897"/>
          <a:stretch/>
        </p:blipFill>
        <p:spPr>
          <a:xfrm>
            <a:off x="2320133" y="8009340"/>
            <a:ext cx="2265813" cy="2665175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B7EC080-0DAC-D5D4-852A-843CDBBD5726}"/>
              </a:ext>
            </a:extLst>
          </p:cNvPr>
          <p:cNvSpPr txBox="1"/>
          <p:nvPr/>
        </p:nvSpPr>
        <p:spPr>
          <a:xfrm>
            <a:off x="2565796" y="8162152"/>
            <a:ext cx="1747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900" dirty="0"/>
              <a:t>Propose </a:t>
            </a:r>
            <a:r>
              <a:rPr lang="en-US" altLang="ja-JP" sz="900" dirty="0"/>
              <a:t>the best species composition for your location</a:t>
            </a:r>
            <a:endParaRPr lang="ja-JP" altLang="en-US" sz="900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2326B23-EFEB-A117-66EF-7556724DF262}"/>
              </a:ext>
            </a:extLst>
          </p:cNvPr>
          <p:cNvSpPr txBox="1"/>
          <p:nvPr/>
        </p:nvSpPr>
        <p:spPr>
          <a:xfrm>
            <a:off x="4820787" y="8162152"/>
            <a:ext cx="1747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900" dirty="0"/>
              <a:t>Natural regeneration effects quantified</a:t>
            </a:r>
            <a:endParaRPr lang="ja-JP" altLang="en-US" sz="900" dirty="0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1A800284-63F1-B359-F93A-EF3369C12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462" y="5818317"/>
            <a:ext cx="1843085" cy="1735571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5139084A-0A2E-9850-FA0F-F7415C031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989" y="8483859"/>
            <a:ext cx="1843085" cy="1735571"/>
          </a:xfrm>
          <a:prstGeom prst="rect">
            <a:avLst/>
          </a:prstGeom>
        </p:spPr>
      </p:pic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D8262A78-A96D-3B78-FA39-2DC607606F44}"/>
              </a:ext>
            </a:extLst>
          </p:cNvPr>
          <p:cNvSpPr/>
          <p:nvPr/>
        </p:nvSpPr>
        <p:spPr>
          <a:xfrm>
            <a:off x="2752725" y="8596484"/>
            <a:ext cx="1171575" cy="842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5" name="図 44">
            <a:extLst>
              <a:ext uri="{FF2B5EF4-FFF2-40B4-BE49-F238E27FC236}">
                <a16:creationId xmlns:a16="http://schemas.microsoft.com/office/drawing/2014/main" id="{2BC18C26-F051-720A-033F-C79364825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725" y="8744519"/>
            <a:ext cx="706261" cy="401709"/>
          </a:xfrm>
          <a:prstGeom prst="rect">
            <a:avLst/>
          </a:prstGeom>
        </p:spPr>
      </p:pic>
      <p:pic>
        <p:nvPicPr>
          <p:cNvPr id="46" name="図 45">
            <a:extLst>
              <a:ext uri="{FF2B5EF4-FFF2-40B4-BE49-F238E27FC236}">
                <a16:creationId xmlns:a16="http://schemas.microsoft.com/office/drawing/2014/main" id="{F386AEC2-35D3-8E71-C79E-DC9FA50B0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0400" y="8891042"/>
            <a:ext cx="706261" cy="401709"/>
          </a:xfrm>
          <a:prstGeom prst="rect">
            <a:avLst/>
          </a:prstGeom>
        </p:spPr>
      </p:pic>
      <p:pic>
        <p:nvPicPr>
          <p:cNvPr id="47" name="図 46">
            <a:extLst>
              <a:ext uri="{FF2B5EF4-FFF2-40B4-BE49-F238E27FC236}">
                <a16:creationId xmlns:a16="http://schemas.microsoft.com/office/drawing/2014/main" id="{BCEBA85B-ADFD-AFD3-EC96-4E2E8925F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962" y="9051569"/>
            <a:ext cx="706261" cy="401709"/>
          </a:xfrm>
          <a:prstGeom prst="rect">
            <a:avLst/>
          </a:prstGeom>
        </p:spPr>
      </p:pic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C898397F-AF0B-9792-3290-D022FF749463}"/>
              </a:ext>
            </a:extLst>
          </p:cNvPr>
          <p:cNvSpPr/>
          <p:nvPr/>
        </p:nvSpPr>
        <p:spPr>
          <a:xfrm>
            <a:off x="2322969" y="9817583"/>
            <a:ext cx="168219" cy="447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65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8EE9E11C-37D6-2652-5744-1E8ABD51E966}"/>
              </a:ext>
            </a:extLst>
          </p:cNvPr>
          <p:cNvSpPr/>
          <p:nvPr/>
        </p:nvSpPr>
        <p:spPr>
          <a:xfrm>
            <a:off x="900517" y="97260"/>
            <a:ext cx="6086693" cy="17364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7A368441-04DB-D926-D98A-861606476B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75" b="69196"/>
          <a:stretch/>
        </p:blipFill>
        <p:spPr>
          <a:xfrm>
            <a:off x="1483468" y="0"/>
            <a:ext cx="3891064" cy="344027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DF4C359-E13D-19C7-7CF6-B3941E76295C}"/>
              </a:ext>
            </a:extLst>
          </p:cNvPr>
          <p:cNvSpPr/>
          <p:nvPr/>
        </p:nvSpPr>
        <p:spPr>
          <a:xfrm>
            <a:off x="4652556" y="2509737"/>
            <a:ext cx="1125673" cy="1313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25D800-4CE1-E95C-8DCB-6D0EBDA565FF}"/>
              </a:ext>
            </a:extLst>
          </p:cNvPr>
          <p:cNvSpPr/>
          <p:nvPr/>
        </p:nvSpPr>
        <p:spPr>
          <a:xfrm>
            <a:off x="5238344" y="152877"/>
            <a:ext cx="325878" cy="8198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2A58DFB-D26D-A9B0-8C47-C98BFB89F2C6}"/>
              </a:ext>
            </a:extLst>
          </p:cNvPr>
          <p:cNvSpPr/>
          <p:nvPr/>
        </p:nvSpPr>
        <p:spPr>
          <a:xfrm>
            <a:off x="5296710" y="898460"/>
            <a:ext cx="136188" cy="842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9" name="図 48" descr="ダイアグラム&#10;&#10;自動的に生成された説明">
            <a:extLst>
              <a:ext uri="{FF2B5EF4-FFF2-40B4-BE49-F238E27FC236}">
                <a16:creationId xmlns:a16="http://schemas.microsoft.com/office/drawing/2014/main" id="{574A490A-DAD6-982E-133E-42DEF50ECD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7" b="60848"/>
          <a:stretch/>
        </p:blipFill>
        <p:spPr>
          <a:xfrm>
            <a:off x="1935601" y="3440270"/>
            <a:ext cx="4257675" cy="3585528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9F8FE94-5A55-603C-B508-44C6CC11243F}"/>
              </a:ext>
            </a:extLst>
          </p:cNvPr>
          <p:cNvSpPr/>
          <p:nvPr/>
        </p:nvSpPr>
        <p:spPr>
          <a:xfrm>
            <a:off x="1372764" y="3920016"/>
            <a:ext cx="1125673" cy="1313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8B248A63-9494-4389-531D-99BE25DD59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77" r="34722" b="31694"/>
          <a:stretch/>
        </p:blipFill>
        <p:spPr>
          <a:xfrm>
            <a:off x="900517" y="7263025"/>
            <a:ext cx="5901852" cy="3347734"/>
          </a:xfrm>
          <a:prstGeom prst="rect">
            <a:avLst/>
          </a:prstGeom>
        </p:spPr>
      </p:pic>
      <p:pic>
        <p:nvPicPr>
          <p:cNvPr id="13" name="図 12" descr="ダイアグラム&#10;&#10;自動的に生成された説明">
            <a:extLst>
              <a:ext uri="{FF2B5EF4-FFF2-40B4-BE49-F238E27FC236}">
                <a16:creationId xmlns:a16="http://schemas.microsoft.com/office/drawing/2014/main" id="{CE3A2538-2981-BE88-DE56-F86895C8A0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4" t="40823" r="3075" b="31448"/>
          <a:stretch/>
        </p:blipFill>
        <p:spPr>
          <a:xfrm>
            <a:off x="1085358" y="10610759"/>
            <a:ext cx="2884214" cy="3347734"/>
          </a:xfrm>
          <a:prstGeom prst="rect">
            <a:avLst/>
          </a:prstGeom>
        </p:spPr>
      </p:pic>
      <p:pic>
        <p:nvPicPr>
          <p:cNvPr id="14" name="図 13" descr="ダイアグラム&#10;&#10;自動的に生成された説明">
            <a:extLst>
              <a:ext uri="{FF2B5EF4-FFF2-40B4-BE49-F238E27FC236}">
                <a16:creationId xmlns:a16="http://schemas.microsoft.com/office/drawing/2014/main" id="{AAFF3B63-1D27-A5A3-308F-8881FE7B9D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" t="70518" r="66351" b="1753"/>
          <a:stretch/>
        </p:blipFill>
        <p:spPr>
          <a:xfrm>
            <a:off x="3976211" y="10668816"/>
            <a:ext cx="2884214" cy="3347734"/>
          </a:xfrm>
          <a:prstGeom prst="rect">
            <a:avLst/>
          </a:prstGeom>
        </p:spPr>
      </p:pic>
      <p:pic>
        <p:nvPicPr>
          <p:cNvPr id="17" name="図 16" descr="ダイアグラム&#10;&#10;自動的に生成された説明">
            <a:extLst>
              <a:ext uri="{FF2B5EF4-FFF2-40B4-BE49-F238E27FC236}">
                <a16:creationId xmlns:a16="http://schemas.microsoft.com/office/drawing/2014/main" id="{CC97BB9E-4799-050C-5785-4D160DD8E5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91" t="69072" r="1031" b="3199"/>
          <a:stretch/>
        </p:blipFill>
        <p:spPr>
          <a:xfrm>
            <a:off x="1087337" y="13902279"/>
            <a:ext cx="5770663" cy="3273319"/>
          </a:xfrm>
          <a:prstGeom prst="rect">
            <a:avLst/>
          </a:prstGeom>
        </p:spPr>
      </p:pic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C37AE797-B95C-B9FF-1D89-72AAB7B97B2A}"/>
              </a:ext>
            </a:extLst>
          </p:cNvPr>
          <p:cNvSpPr/>
          <p:nvPr/>
        </p:nvSpPr>
        <p:spPr>
          <a:xfrm>
            <a:off x="900517" y="16386629"/>
            <a:ext cx="472247" cy="447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5177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66AE13D4-7C56-7578-8487-8975C1418F2B}"/>
              </a:ext>
            </a:extLst>
          </p:cNvPr>
          <p:cNvSpPr/>
          <p:nvPr/>
        </p:nvSpPr>
        <p:spPr>
          <a:xfrm>
            <a:off x="-206162" y="3939201"/>
            <a:ext cx="7297841" cy="37959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D2542F8-6CD7-A22B-5195-277BFCBAA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685"/>
          <a:stretch/>
        </p:blipFill>
        <p:spPr>
          <a:xfrm>
            <a:off x="0" y="4530750"/>
            <a:ext cx="6858000" cy="3109318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82D9EE1-B7BF-2CA9-D3DB-E6315EB60EFC}"/>
              </a:ext>
            </a:extLst>
          </p:cNvPr>
          <p:cNvSpPr/>
          <p:nvPr/>
        </p:nvSpPr>
        <p:spPr>
          <a:xfrm>
            <a:off x="0" y="4599501"/>
            <a:ext cx="1271910" cy="1100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9D1FBDC-046C-14C0-E12D-7B0384262B8D}"/>
              </a:ext>
            </a:extLst>
          </p:cNvPr>
          <p:cNvSpPr/>
          <p:nvPr/>
        </p:nvSpPr>
        <p:spPr>
          <a:xfrm>
            <a:off x="66324" y="6062133"/>
            <a:ext cx="1170886" cy="13579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EB77592-3409-BBBB-028D-B5F220FFE76F}"/>
              </a:ext>
            </a:extLst>
          </p:cNvPr>
          <p:cNvSpPr txBox="1"/>
          <p:nvPr/>
        </p:nvSpPr>
        <p:spPr>
          <a:xfrm>
            <a:off x="379282" y="6590873"/>
            <a:ext cx="857927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dirty="0"/>
              <a:t>High</a:t>
            </a:r>
          </a:p>
          <a:p>
            <a:r>
              <a:rPr kumimoji="1" lang="en-US" altLang="ja-JP" sz="1050" dirty="0"/>
              <a:t>Biodiversity</a:t>
            </a:r>
          </a:p>
          <a:p>
            <a:r>
              <a:rPr kumimoji="1" lang="en-US" altLang="ja-JP" sz="1050" dirty="0"/>
              <a:t>Importance</a:t>
            </a:r>
            <a:endParaRPr kumimoji="1" lang="ja-JP" altLang="en-US" sz="105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E21ADE2-7210-C240-6EBA-926B1479CD16}"/>
              </a:ext>
            </a:extLst>
          </p:cNvPr>
          <p:cNvSpPr txBox="1"/>
          <p:nvPr/>
        </p:nvSpPr>
        <p:spPr>
          <a:xfrm>
            <a:off x="393032" y="7168948"/>
            <a:ext cx="4235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dirty="0"/>
              <a:t>Low</a:t>
            </a:r>
            <a:endParaRPr kumimoji="1" lang="ja-JP" altLang="en-US" sz="1050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9B62112-F2DD-EBCB-E89A-EC955DEC62EE}"/>
              </a:ext>
            </a:extLst>
          </p:cNvPr>
          <p:cNvSpPr/>
          <p:nvPr/>
        </p:nvSpPr>
        <p:spPr>
          <a:xfrm>
            <a:off x="5869691" y="5479524"/>
            <a:ext cx="967684" cy="28875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>
                <a:solidFill>
                  <a:sysClr val="windowText" lastClr="000000"/>
                </a:solidFill>
              </a:rPr>
              <a:t>Weighted avg. </a:t>
            </a:r>
          </a:p>
          <a:p>
            <a:pPr algn="ctr"/>
            <a:r>
              <a:rPr kumimoji="1" lang="en-US" altLang="ja-JP" sz="900" dirty="0">
                <a:solidFill>
                  <a:sysClr val="windowText" lastClr="000000"/>
                </a:solidFill>
              </a:rPr>
              <a:t>JPN  0.76</a:t>
            </a:r>
            <a:endParaRPr kumimoji="1" lang="ja-JP" altLang="en-US" sz="900" dirty="0">
              <a:solidFill>
                <a:sysClr val="windowText" lastClr="000000"/>
              </a:solidFill>
            </a:endParaRPr>
          </a:p>
        </p:txBody>
      </p:sp>
      <p:pic>
        <p:nvPicPr>
          <p:cNvPr id="12" name="図 11" descr="図形&#10;&#10;低い精度で自動的に生成された説明">
            <a:extLst>
              <a:ext uri="{FF2B5EF4-FFF2-40B4-BE49-F238E27FC236}">
                <a16:creationId xmlns:a16="http://schemas.microsoft.com/office/drawing/2014/main" id="{AA6FB762-1DCF-FDFC-A291-5E05443E154E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 flipV="1">
            <a:off x="176131" y="6132214"/>
            <a:ext cx="294156" cy="432493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088D401-4BF5-0CBA-1547-525E03C4BACB}"/>
              </a:ext>
            </a:extLst>
          </p:cNvPr>
          <p:cNvSpPr txBox="1"/>
          <p:nvPr/>
        </p:nvSpPr>
        <p:spPr>
          <a:xfrm>
            <a:off x="402760" y="6085409"/>
            <a:ext cx="75693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dirty="0"/>
              <a:t>Trade</a:t>
            </a:r>
          </a:p>
          <a:p>
            <a:r>
              <a:rPr kumimoji="1" lang="en-US" altLang="ja-JP" sz="1050" dirty="0"/>
              <a:t>Flow Rate</a:t>
            </a:r>
            <a:endParaRPr kumimoji="1" lang="ja-JP" altLang="en-US" sz="1050" dirty="0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243DB822-9A5A-FC29-988C-EB5C91FBCD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8" t="68999" r="94356" b="8553"/>
          <a:stretch/>
        </p:blipFill>
        <p:spPr>
          <a:xfrm>
            <a:off x="232858" y="6692972"/>
            <a:ext cx="160174" cy="693248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0257ECC-EAEE-E925-783B-6978CCDDCADB}"/>
              </a:ext>
            </a:extLst>
          </p:cNvPr>
          <p:cNvSpPr txBox="1"/>
          <p:nvPr/>
        </p:nvSpPr>
        <p:spPr>
          <a:xfrm>
            <a:off x="12138" y="4005802"/>
            <a:ext cx="5757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Weighted average of the mining sector's import destination countries overlaid with the biodiversity importance of the sector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77139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96</Words>
  <Application>Microsoft Office PowerPoint</Application>
  <PresentationFormat>ワイド画面</PresentationFormat>
  <Paragraphs>18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Shogo Ikari</dc:creator>
  <cp:lastModifiedBy>五十里　翔吾</cp:lastModifiedBy>
  <cp:revision>26</cp:revision>
  <dcterms:created xsi:type="dcterms:W3CDTF">2024-04-25T01:41:17Z</dcterms:created>
  <dcterms:modified xsi:type="dcterms:W3CDTF">2024-04-30T03:51:02Z</dcterms:modified>
</cp:coreProperties>
</file>

<file path=docProps/thumbnail.jpeg>
</file>